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4C6F98-12E6-430C-9ED4-B03ED419540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23628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C6F98-12E6-430C-9ED4-B03ED419540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181954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C6F98-12E6-430C-9ED4-B03ED419540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32377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C6F98-12E6-430C-9ED4-B03ED419540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32272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6F98-12E6-430C-9ED4-B03ED419540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278207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4C6F98-12E6-430C-9ED4-B03ED419540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176893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4C6F98-12E6-430C-9ED4-B03ED419540C}"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217401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4C6F98-12E6-430C-9ED4-B03ED419540C}"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242986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C6F98-12E6-430C-9ED4-B03ED419540C}"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43805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C6F98-12E6-430C-9ED4-B03ED419540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34878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C6F98-12E6-430C-9ED4-B03ED419540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77E1-6E68-42EA-8243-3ED1013D14E5}" type="slidenum">
              <a:rPr lang="en-US" smtClean="0"/>
              <a:t>‹#›</a:t>
            </a:fld>
            <a:endParaRPr lang="en-US"/>
          </a:p>
        </p:txBody>
      </p:sp>
    </p:spTree>
    <p:extLst>
      <p:ext uri="{BB962C8B-B14F-4D97-AF65-F5344CB8AC3E}">
        <p14:creationId xmlns:p14="http://schemas.microsoft.com/office/powerpoint/2010/main" val="415898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C6F98-12E6-430C-9ED4-B03ED419540C}" type="datetimeFigureOut">
              <a:rPr lang="en-US" smtClean="0"/>
              <a:t>3/22/2020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377E1-6E68-42EA-8243-3ED1013D14E5}" type="slidenum">
              <a:rPr lang="en-US" smtClean="0"/>
              <a:t>‹#›</a:t>
            </a:fld>
            <a:endParaRPr lang="en-US"/>
          </a:p>
        </p:txBody>
      </p:sp>
    </p:spTree>
    <p:extLst>
      <p:ext uri="{BB962C8B-B14F-4D97-AF65-F5344CB8AC3E}">
        <p14:creationId xmlns:p14="http://schemas.microsoft.com/office/powerpoint/2010/main" val="11762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5910643"/>
              </p:ext>
            </p:extLst>
          </p:nvPr>
        </p:nvGraphicFramePr>
        <p:xfrm>
          <a:off x="1928969" y="217390"/>
          <a:ext cx="8128000" cy="1920240"/>
        </p:xfrm>
        <a:graphic>
          <a:graphicData uri="http://schemas.openxmlformats.org/drawingml/2006/table">
            <a:tbl>
              <a:tblPr firstRow="1" bandRow="1">
                <a:tableStyleId>{5C22544A-7EE6-4342-B048-85BDC9FD1C3A}</a:tableStyleId>
              </a:tblPr>
              <a:tblGrid>
                <a:gridCol w="8128000"/>
              </a:tblGrid>
              <a:tr h="1083376">
                <a:tc>
                  <a:txBody>
                    <a:bodyPr/>
                    <a:lstStyle/>
                    <a:p>
                      <a:pPr algn="ctr"/>
                      <a:r>
                        <a:rPr lang="en-US" sz="4000" baseline="0" dirty="0" smtClean="0"/>
                        <a:t>Tuesday </a:t>
                      </a:r>
                      <a:r>
                        <a:rPr lang="en-US" sz="4000" dirty="0" smtClean="0"/>
                        <a:t>, March </a:t>
                      </a:r>
                      <a:r>
                        <a:rPr lang="en-US" sz="4000" dirty="0" smtClean="0"/>
                        <a:t>24</a:t>
                      </a:r>
                      <a:r>
                        <a:rPr lang="en-US" sz="4000" baseline="30000" dirty="0" smtClean="0"/>
                        <a:t>th</a:t>
                      </a:r>
                      <a:r>
                        <a:rPr lang="en-US" sz="4000" dirty="0" smtClean="0"/>
                        <a:t> </a:t>
                      </a:r>
                      <a:r>
                        <a:rPr lang="en-US" sz="4000" dirty="0" smtClean="0"/>
                        <a:t>2020</a:t>
                      </a:r>
                    </a:p>
                    <a:p>
                      <a:pPr algn="ctr"/>
                      <a:r>
                        <a:rPr lang="en-US" sz="4000" dirty="0" smtClean="0"/>
                        <a:t>Unit 7: Go</a:t>
                      </a:r>
                      <a:r>
                        <a:rPr lang="en-US" sz="4000" baseline="0" dirty="0" smtClean="0"/>
                        <a:t> back to the traffic lights</a:t>
                      </a:r>
                      <a:endParaRPr lang="en-US" sz="4000" dirty="0" smtClean="0"/>
                    </a:p>
                    <a:p>
                      <a:pPr algn="ctr"/>
                      <a:r>
                        <a:rPr lang="en-US" sz="4000" dirty="0" smtClean="0"/>
                        <a:t>Lesson </a:t>
                      </a:r>
                      <a:r>
                        <a:rPr lang="en-US" sz="4000" dirty="0" smtClean="0"/>
                        <a:t>3:</a:t>
                      </a:r>
                      <a:r>
                        <a:rPr lang="en-US" sz="4000" baseline="0" dirty="0" smtClean="0"/>
                        <a:t> Grammar and Song</a:t>
                      </a:r>
                      <a:endParaRPr lang="en-US" sz="4000" dirty="0"/>
                    </a:p>
                  </a:txBody>
                  <a:tcPr/>
                </a:tc>
              </a:tr>
            </a:tbl>
          </a:graphicData>
        </a:graphic>
      </p:graphicFrame>
      <p:sp>
        <p:nvSpPr>
          <p:cNvPr id="5" name="Rectangle 4"/>
          <p:cNvSpPr/>
          <p:nvPr/>
        </p:nvSpPr>
        <p:spPr>
          <a:xfrm>
            <a:off x="612191" y="2368570"/>
            <a:ext cx="2416046" cy="369332"/>
          </a:xfrm>
          <a:prstGeom prst="rect">
            <a:avLst/>
          </a:prstGeom>
        </p:spPr>
        <p:txBody>
          <a:bodyPr wrap="none">
            <a:spAutoFit/>
          </a:bodyPr>
          <a:lstStyle/>
          <a:p>
            <a:r>
              <a:rPr lang="en-US" b="1" i="0" dirty="0" smtClean="0">
                <a:solidFill>
                  <a:srgbClr val="000000"/>
                </a:solidFill>
                <a:effectLst/>
                <a:latin typeface="OpenSansBold"/>
              </a:rPr>
              <a:t>1. Listen and repeat.</a:t>
            </a:r>
            <a:endParaRPr lang="en-US" dirty="0"/>
          </a:p>
        </p:txBody>
      </p:sp>
      <p:pic>
        <p:nvPicPr>
          <p:cNvPr id="1026" name="Picture 2" descr="https://img.loigiaihay.com/picture/2018/0305/hinh-6-unit-7-f-f-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91" y="2737901"/>
            <a:ext cx="9201510" cy="22075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18316301"/>
              </p:ext>
            </p:extLst>
          </p:nvPr>
        </p:nvGraphicFramePr>
        <p:xfrm>
          <a:off x="612191" y="5317424"/>
          <a:ext cx="4204508" cy="822960"/>
        </p:xfrm>
        <a:graphic>
          <a:graphicData uri="http://schemas.openxmlformats.org/drawingml/2006/table">
            <a:tbl>
              <a:tblPr firstRow="1" bandRow="1">
                <a:tableStyleId>{5C22544A-7EE6-4342-B048-85BDC9FD1C3A}</a:tableStyleId>
              </a:tblPr>
              <a:tblGrid>
                <a:gridCol w="4204508"/>
              </a:tblGrid>
              <a:tr h="370840">
                <a:tc>
                  <a:txBody>
                    <a:bodyPr/>
                    <a:lstStyle/>
                    <a:p>
                      <a:r>
                        <a:rPr lang="en-US" sz="2400" dirty="0" smtClean="0"/>
                        <a:t>Why</a:t>
                      </a:r>
                      <a:r>
                        <a:rPr lang="en-US" sz="2400" baseline="0" dirty="0" smtClean="0"/>
                        <a:t> : </a:t>
                      </a:r>
                      <a:r>
                        <a:rPr lang="en-US" sz="2400" baseline="0" dirty="0" err="1" smtClean="0"/>
                        <a:t>tại</a:t>
                      </a:r>
                      <a:r>
                        <a:rPr lang="en-US" sz="2400" baseline="0" dirty="0" smtClean="0"/>
                        <a:t> </a:t>
                      </a:r>
                      <a:r>
                        <a:rPr lang="en-US" sz="2400" baseline="0" dirty="0" err="1" smtClean="0"/>
                        <a:t>sao</a:t>
                      </a:r>
                      <a:endParaRPr lang="en-US" sz="2400" baseline="0" dirty="0" smtClean="0"/>
                    </a:p>
                    <a:p>
                      <a:r>
                        <a:rPr lang="en-US" sz="2400" baseline="0" dirty="0" smtClean="0"/>
                        <a:t>Because : vì, </a:t>
                      </a:r>
                      <a:r>
                        <a:rPr lang="en-US" sz="2400" baseline="0" dirty="0" err="1" smtClean="0"/>
                        <a:t>bởi</a:t>
                      </a:r>
                      <a:r>
                        <a:rPr lang="en-US" sz="2400" baseline="0" dirty="0" smtClean="0"/>
                        <a:t> vì</a:t>
                      </a:r>
                      <a:endParaRPr lang="en-US" sz="2400" dirty="0"/>
                    </a:p>
                  </a:txBody>
                  <a:tcPr/>
                </a:tc>
              </a:tr>
            </a:tbl>
          </a:graphicData>
        </a:graphic>
      </p:graphicFrame>
      <p:pic>
        <p:nvPicPr>
          <p:cNvPr id="8" name="7L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77555" y="2358910"/>
            <a:ext cx="609600" cy="609600"/>
          </a:xfrm>
          <a:prstGeom prst="rect">
            <a:avLst/>
          </a:prstGeom>
        </p:spPr>
      </p:pic>
    </p:spTree>
    <p:extLst>
      <p:ext uri="{BB962C8B-B14F-4D97-AF65-F5344CB8AC3E}">
        <p14:creationId xmlns:p14="http://schemas.microsoft.com/office/powerpoint/2010/main" val="2059694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6732" y="541334"/>
            <a:ext cx="7409645" cy="4462760"/>
          </a:xfrm>
          <a:prstGeom prst="rect">
            <a:avLst/>
          </a:prstGeom>
        </p:spPr>
        <p:txBody>
          <a:bodyPr wrap="square">
            <a:spAutoFit/>
          </a:bodyPr>
          <a:lstStyle/>
          <a:p>
            <a:pPr algn="just"/>
            <a:r>
              <a:rPr lang="vi-VN" sz="2400" b="1" i="0" u="sng" dirty="0" smtClean="0">
                <a:solidFill>
                  <a:srgbClr val="000000"/>
                </a:solidFill>
                <a:effectLst/>
                <a:latin typeface="OpenSans"/>
              </a:rPr>
              <a:t>Script:</a:t>
            </a:r>
            <a:endParaRPr lang="en-US" sz="2400" b="1" i="0" u="sng" dirty="0" smtClean="0">
              <a:solidFill>
                <a:srgbClr val="000000"/>
              </a:solidFill>
              <a:effectLst/>
              <a:latin typeface="OpenSans"/>
            </a:endParaRPr>
          </a:p>
          <a:p>
            <a:pPr algn="just"/>
            <a:endParaRPr lang="vi-VN" sz="2400" b="0" i="0" dirty="0" smtClean="0">
              <a:solidFill>
                <a:srgbClr val="000000"/>
              </a:solidFill>
              <a:effectLst/>
              <a:latin typeface="OpenSans"/>
            </a:endParaRPr>
          </a:p>
          <a:p>
            <a:pPr algn="just"/>
            <a:r>
              <a:rPr lang="vi-VN" sz="2400" b="0" i="0" dirty="0" smtClean="0">
                <a:solidFill>
                  <a:srgbClr val="000000"/>
                </a:solidFill>
                <a:effectLst/>
                <a:latin typeface="OpenSans"/>
              </a:rPr>
              <a:t>Why are we at the gas station?</a:t>
            </a:r>
          </a:p>
          <a:p>
            <a:pPr algn="just"/>
            <a:r>
              <a:rPr lang="vi-VN" sz="2400" b="0" i="0" dirty="0" smtClean="0">
                <a:solidFill>
                  <a:srgbClr val="000000"/>
                </a:solidFill>
                <a:effectLst/>
                <a:latin typeface="OpenSans"/>
              </a:rPr>
              <a:t>=&gt; Because we're lost.</a:t>
            </a:r>
          </a:p>
          <a:p>
            <a:pPr algn="just"/>
            <a:r>
              <a:rPr lang="vi-VN" sz="2400" b="0" i="0" dirty="0" smtClean="0">
                <a:solidFill>
                  <a:srgbClr val="000000"/>
                </a:solidFill>
                <a:effectLst/>
                <a:latin typeface="OpenSans"/>
              </a:rPr>
              <a:t>Why are we lost?</a:t>
            </a:r>
          </a:p>
          <a:p>
            <a:pPr algn="just"/>
            <a:r>
              <a:rPr lang="vi-VN" sz="2400" b="0" i="0" dirty="0" smtClean="0">
                <a:solidFill>
                  <a:srgbClr val="000000"/>
                </a:solidFill>
                <a:effectLst/>
                <a:latin typeface="OpenSans"/>
              </a:rPr>
              <a:t>=&gt; Because we didn't read the map carefully.</a:t>
            </a:r>
          </a:p>
          <a:p>
            <a:pPr algn="just"/>
            <a:endParaRPr lang="en-US" sz="2400" b="1" i="0" u="sng" dirty="0" smtClean="0">
              <a:solidFill>
                <a:srgbClr val="000000"/>
              </a:solidFill>
              <a:effectLst/>
              <a:latin typeface="OpenSans"/>
            </a:endParaRPr>
          </a:p>
          <a:p>
            <a:pPr algn="just"/>
            <a:r>
              <a:rPr lang="vi-VN" sz="2400" b="1" i="0" u="sng" dirty="0" smtClean="0">
                <a:solidFill>
                  <a:srgbClr val="000000"/>
                </a:solidFill>
                <a:effectLst/>
                <a:latin typeface="OpenSans"/>
              </a:rPr>
              <a:t>Dịch:</a:t>
            </a:r>
            <a:endParaRPr lang="vi-VN" sz="2400" b="0" i="0" dirty="0" smtClean="0">
              <a:solidFill>
                <a:srgbClr val="000000"/>
              </a:solidFill>
              <a:effectLst/>
              <a:latin typeface="OpenSans"/>
            </a:endParaRPr>
          </a:p>
          <a:p>
            <a:pPr algn="just"/>
            <a:r>
              <a:rPr lang="vi-VN" sz="2400" b="0" i="0" dirty="0" smtClean="0">
                <a:solidFill>
                  <a:srgbClr val="000000"/>
                </a:solidFill>
                <a:effectLst/>
                <a:latin typeface="OpenSans"/>
              </a:rPr>
              <a:t>Tại sao chúng ta ở trạm xăng?</a:t>
            </a:r>
          </a:p>
          <a:p>
            <a:pPr algn="just"/>
            <a:r>
              <a:rPr lang="vi-VN" sz="2400" b="0" i="0" dirty="0" smtClean="0">
                <a:solidFill>
                  <a:srgbClr val="000000"/>
                </a:solidFill>
                <a:effectLst/>
                <a:latin typeface="OpenSans"/>
              </a:rPr>
              <a:t>=&gt; Bởi vì chúng ta lạc đường.</a:t>
            </a:r>
          </a:p>
          <a:p>
            <a:pPr algn="just"/>
            <a:r>
              <a:rPr lang="vi-VN" sz="2400" b="0" i="0" dirty="0" smtClean="0">
                <a:solidFill>
                  <a:srgbClr val="000000"/>
                </a:solidFill>
                <a:effectLst/>
                <a:latin typeface="OpenSans"/>
              </a:rPr>
              <a:t>Tại sao chúng ta lạc đường?</a:t>
            </a:r>
          </a:p>
          <a:p>
            <a:pPr algn="just"/>
            <a:r>
              <a:rPr lang="vi-VN" sz="2000" b="0" i="0" dirty="0" smtClean="0">
                <a:solidFill>
                  <a:srgbClr val="000000"/>
                </a:solidFill>
                <a:effectLst/>
                <a:latin typeface="OpenSans"/>
              </a:rPr>
              <a:t>=&gt; Bởi vì chúng ta không đọc bản đồ cẩn thận.</a:t>
            </a:r>
          </a:p>
        </p:txBody>
      </p:sp>
      <p:sp>
        <p:nvSpPr>
          <p:cNvPr id="5" name="Rectangle 4"/>
          <p:cNvSpPr/>
          <p:nvPr/>
        </p:nvSpPr>
        <p:spPr>
          <a:xfrm>
            <a:off x="480870" y="3342101"/>
            <a:ext cx="248786" cy="369332"/>
          </a:xfrm>
          <a:prstGeom prst="rect">
            <a:avLst/>
          </a:prstGeom>
        </p:spPr>
        <p:txBody>
          <a:bodyPr wrap="none">
            <a:spAutoFit/>
          </a:bodyPr>
          <a:lstStyle/>
          <a:p>
            <a:r>
              <a:rPr lang="en-US" b="1" i="0" dirty="0" smtClean="0">
                <a:solidFill>
                  <a:srgbClr val="000000"/>
                </a:solidFill>
                <a:effectLst/>
                <a:latin typeface="OpenSansBold"/>
              </a:rPr>
              <a:t>.</a:t>
            </a:r>
            <a:endParaRPr lang="en-US" dirty="0"/>
          </a:p>
        </p:txBody>
      </p:sp>
    </p:spTree>
    <p:extLst>
      <p:ext uri="{BB962C8B-B14F-4D97-AF65-F5344CB8AC3E}">
        <p14:creationId xmlns:p14="http://schemas.microsoft.com/office/powerpoint/2010/main" val="331457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2874" y="903839"/>
            <a:ext cx="6096000" cy="4708981"/>
          </a:xfrm>
          <a:prstGeom prst="rect">
            <a:avLst/>
          </a:prstGeom>
        </p:spPr>
        <p:txBody>
          <a:bodyPr>
            <a:spAutoFit/>
          </a:bodyPr>
          <a:lstStyle/>
          <a:p>
            <a:pPr algn="just"/>
            <a:r>
              <a:rPr lang="en-US" sz="2000" b="0" i="0" dirty="0" smtClean="0">
                <a:solidFill>
                  <a:srgbClr val="000000"/>
                </a:solidFill>
                <a:effectLst/>
                <a:latin typeface="OpenSans"/>
              </a:rPr>
              <a:t>Why were they late?</a:t>
            </a:r>
          </a:p>
          <a:p>
            <a:pPr algn="just"/>
            <a:r>
              <a:rPr lang="en-US" sz="2000" b="0" i="0" dirty="0" smtClean="0">
                <a:solidFill>
                  <a:srgbClr val="000000"/>
                </a:solidFill>
                <a:effectLst/>
                <a:latin typeface="OpenSans"/>
              </a:rPr>
              <a:t>=&gt; Because they were lost.</a:t>
            </a:r>
          </a:p>
          <a:p>
            <a:pPr algn="just"/>
            <a:r>
              <a:rPr lang="en-US" sz="2000" b="0" i="0" dirty="0" smtClean="0">
                <a:solidFill>
                  <a:srgbClr val="000000"/>
                </a:solidFill>
                <a:effectLst/>
                <a:latin typeface="OpenSans"/>
              </a:rPr>
              <a:t>Why were they lost?</a:t>
            </a:r>
          </a:p>
          <a:p>
            <a:pPr algn="just"/>
            <a:endParaRPr lang="en-US" sz="2000" b="0" i="0" dirty="0" smtClean="0">
              <a:solidFill>
                <a:srgbClr val="000000"/>
              </a:solidFill>
              <a:effectLst/>
              <a:latin typeface="OpenSans"/>
            </a:endParaRPr>
          </a:p>
          <a:p>
            <a:pPr algn="just"/>
            <a:r>
              <a:rPr lang="en-US" sz="2000" b="1" i="0" u="sng" dirty="0" err="1" smtClean="0">
                <a:solidFill>
                  <a:srgbClr val="000000"/>
                </a:solidFill>
                <a:effectLst/>
                <a:latin typeface="OpenSans"/>
              </a:rPr>
              <a:t>Hướng</a:t>
            </a:r>
            <a:r>
              <a:rPr lang="en-US" sz="2000" b="1" i="0" u="sng" dirty="0" smtClean="0">
                <a:solidFill>
                  <a:srgbClr val="000000"/>
                </a:solidFill>
                <a:effectLst/>
                <a:latin typeface="OpenSans"/>
              </a:rPr>
              <a:t> </a:t>
            </a:r>
            <a:r>
              <a:rPr lang="en-US" sz="2000" b="1" i="0" u="sng" dirty="0" err="1" smtClean="0">
                <a:solidFill>
                  <a:srgbClr val="000000"/>
                </a:solidFill>
                <a:effectLst/>
                <a:latin typeface="OpenSans"/>
              </a:rPr>
              <a:t>dẫn</a:t>
            </a:r>
            <a:r>
              <a:rPr lang="en-US" sz="2000" b="1" i="0" u="sng" dirty="0" smtClean="0">
                <a:solidFill>
                  <a:srgbClr val="000000"/>
                </a:solidFill>
                <a:effectLst/>
                <a:latin typeface="OpenSans"/>
              </a:rPr>
              <a:t> </a:t>
            </a:r>
            <a:r>
              <a:rPr lang="en-US" sz="2000" b="1" i="0" u="sng" dirty="0" err="1" smtClean="0">
                <a:solidFill>
                  <a:srgbClr val="000000"/>
                </a:solidFill>
                <a:effectLst/>
                <a:latin typeface="OpenSans"/>
              </a:rPr>
              <a:t>giải</a:t>
            </a:r>
            <a:r>
              <a:rPr lang="en-US" sz="2000" b="1" i="0" u="sng" dirty="0" smtClean="0">
                <a:solidFill>
                  <a:srgbClr val="000000"/>
                </a:solidFill>
                <a:effectLst/>
                <a:latin typeface="OpenSans"/>
              </a:rPr>
              <a:t>:</a:t>
            </a:r>
            <a:endParaRPr lang="en-US" sz="2000" b="0" i="0" dirty="0" smtClean="0">
              <a:solidFill>
                <a:srgbClr val="000000"/>
              </a:solidFill>
              <a:effectLst/>
              <a:latin typeface="OpenSans"/>
            </a:endParaRPr>
          </a:p>
          <a:p>
            <a:pPr algn="just"/>
            <a:r>
              <a:rPr lang="en-US" sz="2000" b="0" i="0" dirty="0" smtClean="0">
                <a:solidFill>
                  <a:srgbClr val="000000"/>
                </a:solidFill>
                <a:effectLst/>
                <a:latin typeface="OpenSans"/>
              </a:rPr>
              <a:t>Why were they late?</a:t>
            </a:r>
          </a:p>
          <a:p>
            <a:pPr algn="just"/>
            <a:r>
              <a:rPr lang="en-US" sz="2000" b="0" i="0" dirty="0" smtClean="0">
                <a:solidFill>
                  <a:srgbClr val="000000"/>
                </a:solidFill>
                <a:effectLst/>
                <a:latin typeface="OpenSans"/>
              </a:rPr>
              <a:t>=&gt; Because they were lost.</a:t>
            </a:r>
          </a:p>
          <a:p>
            <a:pPr algn="just"/>
            <a:r>
              <a:rPr lang="en-US" sz="2000" b="0" i="0" dirty="0" smtClean="0">
                <a:solidFill>
                  <a:srgbClr val="000000"/>
                </a:solidFill>
                <a:effectLst/>
                <a:latin typeface="OpenSans"/>
              </a:rPr>
              <a:t>Why were they lost?</a:t>
            </a:r>
          </a:p>
          <a:p>
            <a:pPr algn="just"/>
            <a:r>
              <a:rPr lang="en-US" sz="2000" b="0" i="0" dirty="0" smtClean="0">
                <a:solidFill>
                  <a:srgbClr val="000000"/>
                </a:solidFill>
                <a:effectLst/>
                <a:latin typeface="OpenSans"/>
              </a:rPr>
              <a:t>=&gt; Because they couldn't read the map.</a:t>
            </a:r>
          </a:p>
          <a:p>
            <a:pPr algn="just"/>
            <a:r>
              <a:rPr lang="en-US" sz="2000" b="0" i="0" dirty="0" smtClean="0">
                <a:solidFill>
                  <a:srgbClr val="000000"/>
                </a:solidFill>
                <a:effectLst/>
                <a:latin typeface="OpenSans"/>
              </a:rPr>
              <a:t>Why were they couldn't read the map?</a:t>
            </a:r>
          </a:p>
          <a:p>
            <a:pPr algn="just"/>
            <a:r>
              <a:rPr lang="en-US" sz="2000" b="0" i="0" dirty="0" smtClean="0">
                <a:solidFill>
                  <a:srgbClr val="000000"/>
                </a:solidFill>
                <a:effectLst/>
                <a:latin typeface="OpenSans"/>
              </a:rPr>
              <a:t>=&gt; Because the map get wet.</a:t>
            </a:r>
          </a:p>
          <a:p>
            <a:pPr algn="just"/>
            <a:r>
              <a:rPr lang="en-US" sz="2000" b="0" i="0" dirty="0" smtClean="0">
                <a:solidFill>
                  <a:srgbClr val="000000"/>
                </a:solidFill>
                <a:effectLst/>
                <a:latin typeface="OpenSans"/>
              </a:rPr>
              <a:t>Why were the map get wet?</a:t>
            </a:r>
          </a:p>
          <a:p>
            <a:pPr algn="just"/>
            <a:r>
              <a:rPr lang="en-US" sz="2000" b="0" i="0" dirty="0" smtClean="0">
                <a:solidFill>
                  <a:srgbClr val="000000"/>
                </a:solidFill>
                <a:effectLst/>
                <a:latin typeface="OpenSans"/>
              </a:rPr>
              <a:t>=&gt; Because they forget the umbrella.</a:t>
            </a:r>
          </a:p>
          <a:p>
            <a:pPr algn="just"/>
            <a:r>
              <a:rPr lang="en-US" sz="2000" b="0" i="0" dirty="0" smtClean="0">
                <a:solidFill>
                  <a:srgbClr val="000000"/>
                </a:solidFill>
                <a:effectLst/>
                <a:latin typeface="OpenSans"/>
              </a:rPr>
              <a:t>Why were they forget the umbrella?</a:t>
            </a:r>
          </a:p>
          <a:p>
            <a:pPr algn="just"/>
            <a:r>
              <a:rPr lang="en-US" sz="2000" b="0" i="0" dirty="0" smtClean="0">
                <a:solidFill>
                  <a:srgbClr val="000000"/>
                </a:solidFill>
                <a:effectLst/>
                <a:latin typeface="OpenSans"/>
              </a:rPr>
              <a:t>=&gt; Because they late.</a:t>
            </a:r>
          </a:p>
        </p:txBody>
      </p:sp>
      <p:pic>
        <p:nvPicPr>
          <p:cNvPr id="5" name="Picture 2" descr="https://img.loigiaihay.com/picture/2018/0305/hinh-7-unit-7-f-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8" y="903839"/>
            <a:ext cx="6592954" cy="40158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277" y="231827"/>
            <a:ext cx="2189446" cy="369332"/>
          </a:xfrm>
          <a:prstGeom prst="rect">
            <a:avLst/>
          </a:prstGeom>
        </p:spPr>
        <p:txBody>
          <a:bodyPr wrap="none">
            <a:spAutoFit/>
          </a:bodyPr>
          <a:lstStyle/>
          <a:p>
            <a:r>
              <a:rPr lang="en-US" b="1" i="0" dirty="0" smtClean="0">
                <a:solidFill>
                  <a:srgbClr val="000000"/>
                </a:solidFill>
                <a:effectLst/>
                <a:latin typeface="OpenSansBold"/>
              </a:rPr>
              <a:t>2. Ask and answer</a:t>
            </a:r>
            <a:endParaRPr lang="en-US" dirty="0"/>
          </a:p>
        </p:txBody>
      </p:sp>
    </p:spTree>
    <p:extLst>
      <p:ext uri="{BB962C8B-B14F-4D97-AF65-F5344CB8AC3E}">
        <p14:creationId xmlns:p14="http://schemas.microsoft.com/office/powerpoint/2010/main" val="197086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1471" y="261947"/>
            <a:ext cx="10526332" cy="4154984"/>
          </a:xfrm>
          <a:prstGeom prst="rect">
            <a:avLst/>
          </a:prstGeom>
        </p:spPr>
        <p:txBody>
          <a:bodyPr wrap="square">
            <a:spAutoFit/>
          </a:bodyPr>
          <a:lstStyle/>
          <a:p>
            <a:pPr algn="just"/>
            <a:r>
              <a:rPr lang="vi-VN" sz="2400" b="1" i="0" dirty="0" smtClean="0">
                <a:solidFill>
                  <a:srgbClr val="000000"/>
                </a:solidFill>
                <a:effectLst/>
                <a:latin typeface="OpenSans"/>
              </a:rPr>
              <a:t>3. Now write sentences about the pictures.</a:t>
            </a:r>
            <a:endParaRPr lang="vi-VN" sz="2400" b="0" i="0" dirty="0" smtClean="0">
              <a:solidFill>
                <a:srgbClr val="000000"/>
              </a:solidFill>
              <a:effectLst/>
              <a:latin typeface="OpenSans"/>
            </a:endParaRPr>
          </a:p>
          <a:p>
            <a:pPr algn="just"/>
            <a:r>
              <a:rPr lang="vi-VN" sz="2400" b="0" i="0" dirty="0" smtClean="0">
                <a:solidFill>
                  <a:srgbClr val="000000"/>
                </a:solidFill>
                <a:effectLst/>
                <a:latin typeface="OpenSans"/>
              </a:rPr>
              <a:t> The woman and her son were late because they were lost. ….</a:t>
            </a:r>
          </a:p>
          <a:p>
            <a:pPr algn="just"/>
            <a:r>
              <a:rPr lang="vi-VN" sz="2400" b="1" i="0" u="sng" dirty="0" smtClean="0">
                <a:solidFill>
                  <a:srgbClr val="000000"/>
                </a:solidFill>
                <a:effectLst/>
                <a:latin typeface="OpenSans"/>
              </a:rPr>
              <a:t>Hướng dẫn giải:</a:t>
            </a:r>
            <a:endParaRPr lang="vi-VN" sz="2400" b="0" i="0" dirty="0" smtClean="0">
              <a:solidFill>
                <a:srgbClr val="000000"/>
              </a:solidFill>
              <a:effectLst/>
              <a:latin typeface="OpenSans"/>
            </a:endParaRPr>
          </a:p>
          <a:p>
            <a:pPr algn="just"/>
            <a:r>
              <a:rPr lang="vi-VN" sz="2400" b="0" i="0" dirty="0" smtClean="0">
                <a:solidFill>
                  <a:srgbClr val="000000"/>
                </a:solidFill>
                <a:effectLst/>
                <a:latin typeface="OpenSans"/>
              </a:rPr>
              <a:t>The woman and her son were late because they were lost. They were lost because they couldn't read the map. They couldn't read the map because the map get wet. The map get wet because they forget the umbrella. They forget the umbrella because they late.</a:t>
            </a:r>
          </a:p>
          <a:p>
            <a:pPr algn="just"/>
            <a:r>
              <a:rPr lang="vi-VN" sz="2400" b="1" i="0" u="sng" dirty="0" smtClean="0">
                <a:solidFill>
                  <a:srgbClr val="000000"/>
                </a:solidFill>
                <a:effectLst/>
                <a:latin typeface="OpenSans"/>
              </a:rPr>
              <a:t>Dịch:</a:t>
            </a:r>
            <a:endParaRPr lang="vi-VN" sz="2400" b="0" i="0" dirty="0" smtClean="0">
              <a:solidFill>
                <a:srgbClr val="000000"/>
              </a:solidFill>
              <a:effectLst/>
              <a:latin typeface="OpenSans"/>
            </a:endParaRPr>
          </a:p>
          <a:p>
            <a:pPr algn="just"/>
            <a:r>
              <a:rPr lang="vi-VN" sz="2400" b="0" i="0" dirty="0" smtClean="0">
                <a:solidFill>
                  <a:srgbClr val="000000"/>
                </a:solidFill>
                <a:effectLst/>
                <a:latin typeface="OpenSans"/>
              </a:rPr>
              <a:t>Người phụ nữ và con trai của cô ấy đã muộn vì họ bị lạc đường. Họ bị lạc đường vì họ không thể đọc bản đồ, Họ không thể độc bản đồ vì bản đồ bị ướt. Bản đồ bị ướt vì họ quên mang ô. Họ quên mang ô vì họ muộn.</a:t>
            </a:r>
          </a:p>
        </p:txBody>
      </p:sp>
    </p:spTree>
    <p:extLst>
      <p:ext uri="{BB962C8B-B14F-4D97-AF65-F5344CB8AC3E}">
        <p14:creationId xmlns:p14="http://schemas.microsoft.com/office/powerpoint/2010/main" val="375786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64" y="320830"/>
            <a:ext cx="2419252" cy="400110"/>
          </a:xfrm>
          <a:prstGeom prst="rect">
            <a:avLst/>
          </a:prstGeom>
        </p:spPr>
        <p:txBody>
          <a:bodyPr wrap="none">
            <a:spAutoFit/>
          </a:bodyPr>
          <a:lstStyle/>
          <a:p>
            <a:r>
              <a:rPr lang="en-US" sz="2000" b="1" i="0" dirty="0" smtClean="0">
                <a:solidFill>
                  <a:srgbClr val="000000"/>
                </a:solidFill>
                <a:effectLst/>
                <a:latin typeface="OpenSansBold"/>
              </a:rPr>
              <a:t>4. Listen and sing.</a:t>
            </a:r>
            <a:endParaRPr lang="en-US" sz="2000" dirty="0"/>
          </a:p>
        </p:txBody>
      </p:sp>
      <p:pic>
        <p:nvPicPr>
          <p:cNvPr id="3074" name="Picture 2" descr="https://img.loigiaihay.com/picture/2018/0305/hinh-8-unit-7-f-f-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2" y="1000147"/>
            <a:ext cx="3038475" cy="28248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23811" y="827972"/>
            <a:ext cx="4361845" cy="3416320"/>
          </a:xfrm>
          <a:prstGeom prst="rect">
            <a:avLst/>
          </a:prstGeom>
        </p:spPr>
        <p:txBody>
          <a:bodyPr wrap="square">
            <a:spAutoFit/>
          </a:bodyPr>
          <a:lstStyle/>
          <a:p>
            <a:pPr algn="just"/>
            <a:r>
              <a:rPr lang="en-US" sz="2000" b="1" i="0" dirty="0" smtClean="0">
                <a:solidFill>
                  <a:srgbClr val="000000"/>
                </a:solidFill>
                <a:effectLst/>
                <a:latin typeface="OpenSans"/>
              </a:rPr>
              <a:t>Why are they lost?</a:t>
            </a:r>
            <a:endParaRPr lang="en-US" sz="2000" b="0" i="0" dirty="0" smtClean="0">
              <a:solidFill>
                <a:srgbClr val="000000"/>
              </a:solidFill>
              <a:effectLst/>
              <a:latin typeface="OpenSans"/>
            </a:endParaRPr>
          </a:p>
          <a:p>
            <a:pPr algn="just"/>
            <a:r>
              <a:rPr lang="en-US" sz="2000" b="0" i="0" dirty="0" smtClean="0">
                <a:solidFill>
                  <a:srgbClr val="000000"/>
                </a:solidFill>
                <a:effectLst/>
                <a:latin typeface="OpenSans"/>
              </a:rPr>
              <a:t>Why are they standing</a:t>
            </a:r>
          </a:p>
          <a:p>
            <a:pPr algn="just"/>
            <a:r>
              <a:rPr lang="en-US" sz="2000" b="0" i="0" dirty="0" smtClean="0">
                <a:solidFill>
                  <a:srgbClr val="000000"/>
                </a:solidFill>
                <a:effectLst/>
                <a:latin typeface="OpenSans"/>
              </a:rPr>
              <a:t>In the middle of the square?</a:t>
            </a:r>
          </a:p>
          <a:p>
            <a:pPr algn="just"/>
            <a:r>
              <a:rPr lang="en-US" sz="2000" b="0" i="0" dirty="0" smtClean="0">
                <a:solidFill>
                  <a:srgbClr val="000000"/>
                </a:solidFill>
                <a:effectLst/>
                <a:latin typeface="OpenSans"/>
              </a:rPr>
              <a:t>Because they can't find the station</a:t>
            </a:r>
          </a:p>
          <a:p>
            <a:pPr algn="just"/>
            <a:r>
              <a:rPr lang="en-US" sz="2000" b="0" i="0" dirty="0" smtClean="0">
                <a:solidFill>
                  <a:srgbClr val="000000"/>
                </a:solidFill>
                <a:effectLst/>
                <a:latin typeface="OpenSans"/>
              </a:rPr>
              <a:t>That they thought was there.</a:t>
            </a:r>
          </a:p>
          <a:p>
            <a:pPr algn="just"/>
            <a:r>
              <a:rPr lang="en-US" sz="2000" b="0" i="0" dirty="0" smtClean="0">
                <a:solidFill>
                  <a:srgbClr val="000000"/>
                </a:solidFill>
                <a:effectLst/>
                <a:latin typeface="OpenSans"/>
              </a:rPr>
              <a:t>Why are they lost</a:t>
            </a:r>
          </a:p>
          <a:p>
            <a:pPr algn="just"/>
            <a:r>
              <a:rPr lang="en-US" sz="2000" b="0" i="0" dirty="0" smtClean="0">
                <a:solidFill>
                  <a:srgbClr val="000000"/>
                </a:solidFill>
                <a:effectLst/>
                <a:latin typeface="OpenSans"/>
              </a:rPr>
              <a:t>In the middle of the town?</a:t>
            </a:r>
          </a:p>
          <a:p>
            <a:pPr algn="just"/>
            <a:r>
              <a:rPr lang="en-US" sz="2000" b="0" i="0" dirty="0" smtClean="0">
                <a:solidFill>
                  <a:srgbClr val="000000"/>
                </a:solidFill>
                <a:effectLst/>
                <a:latin typeface="OpenSans"/>
              </a:rPr>
              <a:t>Because they're holding</a:t>
            </a:r>
          </a:p>
          <a:p>
            <a:pPr algn="just"/>
            <a:r>
              <a:rPr lang="en-US" sz="2000" b="0" i="0" dirty="0" smtClean="0">
                <a:solidFill>
                  <a:srgbClr val="000000"/>
                </a:solidFill>
                <a:effectLst/>
                <a:latin typeface="OpenSans"/>
              </a:rPr>
              <a:t>Their map upside down!</a:t>
            </a:r>
          </a:p>
          <a:p>
            <a:pPr algn="just"/>
            <a:r>
              <a:rPr lang="en-US" b="0" i="0" dirty="0" smtClean="0">
                <a:solidFill>
                  <a:srgbClr val="000000"/>
                </a:solidFill>
                <a:effectLst/>
                <a:latin typeface="OpenSans"/>
              </a:rPr>
              <a:t/>
            </a:r>
            <a:br>
              <a:rPr lang="en-US" b="0" i="0" dirty="0" smtClean="0">
                <a:solidFill>
                  <a:srgbClr val="000000"/>
                </a:solidFill>
                <a:effectLst/>
                <a:latin typeface="OpenSans"/>
              </a:rPr>
            </a:br>
            <a:endParaRPr lang="en-US" dirty="0"/>
          </a:p>
        </p:txBody>
      </p:sp>
      <p:sp>
        <p:nvSpPr>
          <p:cNvPr id="7" name="Rectangle 3"/>
          <p:cNvSpPr>
            <a:spLocks noChangeArrowheads="1"/>
          </p:cNvSpPr>
          <p:nvPr/>
        </p:nvSpPr>
        <p:spPr bwMode="auto">
          <a:xfrm>
            <a:off x="3365479" y="3825025"/>
            <a:ext cx="474821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err="1" smtClean="0">
                <a:ln>
                  <a:noFill/>
                </a:ln>
                <a:solidFill>
                  <a:srgbClr val="000000"/>
                </a:solidFill>
                <a:effectLst/>
                <a:latin typeface="OpenSans"/>
              </a:rPr>
              <a:t>Dịch</a:t>
            </a:r>
            <a:r>
              <a:rPr kumimoji="0" lang="en-US" sz="2000" b="1" i="0" u="sng" strike="noStrike" cap="none" normalizeH="0" baseline="0" dirty="0" smtClean="0">
                <a:ln>
                  <a:noFill/>
                </a:ln>
                <a:solidFill>
                  <a:srgbClr val="000000"/>
                </a:solidFill>
                <a:effectLst/>
                <a:latin typeface="OpenSans"/>
              </a:rPr>
              <a:t>:</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Tại</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sao</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bị</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lạc</a:t>
            </a:r>
            <a:r>
              <a:rPr kumimoji="0" lang="en-US" sz="2000" b="0" i="0" u="none" strike="noStrike" cap="none" normalizeH="0" baseline="0" dirty="0" smtClean="0">
                <a:ln>
                  <a:noFill/>
                </a:ln>
                <a:solidFill>
                  <a:srgbClr val="000000"/>
                </a:solidFill>
                <a:effectLst/>
                <a:latin typeface="OpenSans"/>
              </a:rPr>
              <a:t>?</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Tại</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sao</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đang</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đứng</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đây</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OpenSans"/>
              </a:rPr>
              <a:t>Ở </a:t>
            </a:r>
            <a:r>
              <a:rPr kumimoji="0" lang="en-US" sz="2000" b="0" i="0" u="none" strike="noStrike" cap="none" normalizeH="0" baseline="0" dirty="0" err="1" smtClean="0">
                <a:ln>
                  <a:noFill/>
                </a:ln>
                <a:solidFill>
                  <a:srgbClr val="000000"/>
                </a:solidFill>
                <a:effectLst/>
                <a:latin typeface="OpenSans"/>
              </a:rPr>
              <a:t>giữa</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quảng</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trường</a:t>
            </a:r>
            <a:r>
              <a:rPr kumimoji="0" lang="en-US" sz="2000" b="0" i="0" u="none" strike="noStrike" cap="none" normalizeH="0" baseline="0" dirty="0" smtClean="0">
                <a:ln>
                  <a:noFill/>
                </a:ln>
                <a:solidFill>
                  <a:srgbClr val="000000"/>
                </a:solidFill>
                <a:effectLst/>
                <a:latin typeface="OpenSans"/>
              </a:rPr>
              <a:t>?</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Bởi</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vì</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không</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thể</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tìm</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thấy</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trạm</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Nơi</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mà</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nghĩ</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là</a:t>
            </a:r>
            <a:r>
              <a:rPr kumimoji="0" lang="en-US" sz="2000" b="0" i="0" u="none" strike="noStrike" cap="none" normalizeH="0" baseline="0" dirty="0" smtClean="0">
                <a:ln>
                  <a:noFill/>
                </a:ln>
                <a:solidFill>
                  <a:srgbClr val="000000"/>
                </a:solidFill>
                <a:effectLst/>
                <a:latin typeface="OpenSans"/>
              </a:rPr>
              <a:t> ở </a:t>
            </a:r>
            <a:r>
              <a:rPr kumimoji="0" lang="en-US" sz="2000" b="0" i="0" u="none" strike="noStrike" cap="none" normalizeH="0" baseline="0" dirty="0" err="1" smtClean="0">
                <a:ln>
                  <a:noFill/>
                </a:ln>
                <a:solidFill>
                  <a:srgbClr val="000000"/>
                </a:solidFill>
                <a:effectLst/>
                <a:latin typeface="OpenSans"/>
              </a:rPr>
              <a:t>đó</a:t>
            </a:r>
            <a:r>
              <a:rPr kumimoji="0" lang="en-US" sz="2000" b="0" i="0" u="none" strike="noStrike" cap="none" normalizeH="0" baseline="0" dirty="0" smtClean="0">
                <a:ln>
                  <a:noFill/>
                </a:ln>
                <a:solidFill>
                  <a:srgbClr val="000000"/>
                </a:solidFill>
                <a:effectLst/>
                <a:latin typeface="OpenSans"/>
              </a:rPr>
              <a:t>. Ở </a:t>
            </a:r>
            <a:r>
              <a:rPr kumimoji="0" lang="en-US" sz="2000" b="0" i="0" u="none" strike="noStrike" cap="none" normalizeH="0" baseline="0" dirty="0" err="1" smtClean="0">
                <a:ln>
                  <a:noFill/>
                </a:ln>
                <a:solidFill>
                  <a:srgbClr val="000000"/>
                </a:solidFill>
                <a:effectLst/>
                <a:latin typeface="OpenSans"/>
              </a:rPr>
              <a:t>giữa</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thị</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trấn</a:t>
            </a:r>
            <a:r>
              <a:rPr kumimoji="0" lang="en-US" sz="2000" b="0" i="0" u="none" strike="noStrike" cap="none" normalizeH="0" baseline="0" dirty="0" smtClean="0">
                <a:ln>
                  <a:noFill/>
                </a:ln>
                <a:solidFill>
                  <a:srgbClr val="000000"/>
                </a:solidFill>
                <a:effectLst/>
                <a:latin typeface="OpenSans"/>
              </a:rPr>
              <a:t>?</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Bởi</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vì</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đang</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giữ</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OpenSans"/>
              </a:rPr>
              <a:t>Bản</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đồ</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của</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họ</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bị</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lộn</a:t>
            </a:r>
            <a:r>
              <a:rPr kumimoji="0" lang="en-US" sz="2000" b="0" i="0" u="none" strike="noStrike" cap="none" normalizeH="0" baseline="0" dirty="0" smtClean="0">
                <a:ln>
                  <a:noFill/>
                </a:ln>
                <a:solidFill>
                  <a:srgbClr val="000000"/>
                </a:solidFill>
                <a:effectLst/>
                <a:latin typeface="OpenSans"/>
              </a:rPr>
              <a:t> </a:t>
            </a:r>
            <a:r>
              <a:rPr kumimoji="0" lang="en-US" sz="2000" b="0" i="0" u="none" strike="noStrike" cap="none" normalizeH="0" baseline="0" dirty="0" err="1" smtClean="0">
                <a:ln>
                  <a:noFill/>
                </a:ln>
                <a:solidFill>
                  <a:srgbClr val="000000"/>
                </a:solidFill>
                <a:effectLst/>
                <a:latin typeface="OpenSans"/>
              </a:rPr>
              <a:t>ngược</a:t>
            </a:r>
            <a:r>
              <a:rPr kumimoji="0" lang="en-US" sz="2000" b="0" i="0" u="none" strike="noStrike" cap="none" normalizeH="0" baseline="0" dirty="0" smtClean="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OpenSans"/>
              </a:rPr>
              <a:t/>
            </a:r>
            <a:br>
              <a:rPr kumimoji="0" lang="en-US" sz="1000" b="0" i="0" u="none" strike="noStrike" cap="none" normalizeH="0" baseline="0" dirty="0" smtClean="0">
                <a:ln>
                  <a:noFill/>
                </a:ln>
                <a:solidFill>
                  <a:srgbClr val="000000"/>
                </a:solidFill>
                <a:effectLst/>
                <a:latin typeface="OpenSans"/>
              </a:rPr>
            </a:br>
            <a:r>
              <a:rPr kumimoji="0" lang="en-US" sz="1000" b="0" i="0" u="none" strike="noStrike" cap="none" normalizeH="0" baseline="0" dirty="0" smtClean="0">
                <a:ln>
                  <a:noFill/>
                </a:ln>
                <a:solidFill>
                  <a:srgbClr val="000000"/>
                </a:solidFill>
                <a:effectLst/>
                <a:latin typeface="OpenSans"/>
              </a:rPr>
              <a:t/>
            </a:r>
            <a:br>
              <a:rPr kumimoji="0" lang="en-US" sz="1000" b="0" i="0" u="none" strike="noStrike" cap="none" normalizeH="0" baseline="0" dirty="0" smtClean="0">
                <a:ln>
                  <a:noFill/>
                </a:ln>
                <a:solidFill>
                  <a:srgbClr val="000000"/>
                </a:solidFill>
                <a:effectLst/>
                <a:latin typeface="OpenSans"/>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7L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3691" y="1802986"/>
            <a:ext cx="609600" cy="609600"/>
          </a:xfrm>
          <a:prstGeom prst="rect">
            <a:avLst/>
          </a:prstGeom>
        </p:spPr>
      </p:pic>
    </p:spTree>
    <p:extLst>
      <p:ext uri="{BB962C8B-B14F-4D97-AF65-F5344CB8AC3E}">
        <p14:creationId xmlns:p14="http://schemas.microsoft.com/office/powerpoint/2010/main" val="1468831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6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308</Words>
  <Application>Microsoft Office PowerPoint</Application>
  <PresentationFormat>Widescreen</PresentationFormat>
  <Paragraphs>61</Paragraphs>
  <Slides>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OpenSans</vt:lpstr>
      <vt:lpstr>OpenSansBold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6</cp:revision>
  <dcterms:created xsi:type="dcterms:W3CDTF">2020-03-22T07:53:11Z</dcterms:created>
  <dcterms:modified xsi:type="dcterms:W3CDTF">2020-03-22T10:47:40Z</dcterms:modified>
</cp:coreProperties>
</file>